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9" r:id="rId3"/>
    <p:sldId id="270" r:id="rId4"/>
    <p:sldId id="265" r:id="rId5"/>
    <p:sldId id="264" r:id="rId6"/>
    <p:sldId id="262" r:id="rId7"/>
    <p:sldId id="272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0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6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1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0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3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2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2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4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6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7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TRansition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99937" y="3504096"/>
            <a:ext cx="9780846" cy="1195880"/>
          </a:xfrm>
        </p:spPr>
        <p:txBody>
          <a:bodyPr>
            <a:normAutofit fontScale="55000" lnSpcReduction="20000"/>
          </a:bodyPr>
          <a:lstStyle/>
          <a:p>
            <a:r>
              <a:rPr lang="en-GB" sz="8000" dirty="0" smtClean="0"/>
              <a:t>From a to b To c without a hitch?</a:t>
            </a:r>
          </a:p>
          <a:p>
            <a:r>
              <a:rPr lang="en-GB" sz="6400" dirty="0" smtClean="0"/>
              <a:t>Chris Chivers</a:t>
            </a:r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val="24436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7313" y="5357715"/>
            <a:ext cx="3401791" cy="127726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Transition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13370" y="1014760"/>
            <a:ext cx="10049256" cy="4895385"/>
          </a:xfrm>
        </p:spPr>
        <p:txBody>
          <a:bodyPr>
            <a:normAutofit fontScale="25000" lnSpcReduction="20000"/>
          </a:bodyPr>
          <a:lstStyle/>
          <a:p>
            <a:r>
              <a:rPr lang="en-GB" sz="12800" dirty="0" smtClean="0">
                <a:solidFill>
                  <a:schemeClr val="accent1">
                    <a:lumMod val="75000"/>
                  </a:schemeClr>
                </a:solidFill>
              </a:rPr>
              <a:t>Common features?</a:t>
            </a:r>
          </a:p>
          <a:p>
            <a:endParaRPr lang="en-GB" sz="1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2800" dirty="0" smtClean="0">
                <a:solidFill>
                  <a:schemeClr val="accent1">
                    <a:lumMod val="75000"/>
                  </a:schemeClr>
                </a:solidFill>
              </a:rPr>
              <a:t>Known to unknown.</a:t>
            </a:r>
          </a:p>
          <a:p>
            <a:r>
              <a:rPr lang="en-GB" sz="12800" dirty="0" smtClean="0">
                <a:solidFill>
                  <a:schemeClr val="accent1">
                    <a:lumMod val="75000"/>
                  </a:schemeClr>
                </a:solidFill>
              </a:rPr>
              <a:t>Adjustment, breaking attachments</a:t>
            </a:r>
          </a:p>
          <a:p>
            <a:r>
              <a:rPr lang="en-GB" sz="12800" dirty="0" smtClean="0">
                <a:solidFill>
                  <a:schemeClr val="accent1">
                    <a:lumMod val="75000"/>
                  </a:schemeClr>
                </a:solidFill>
              </a:rPr>
              <a:t>Changed expectations (adult/teacher/school)</a:t>
            </a:r>
          </a:p>
          <a:p>
            <a:r>
              <a:rPr lang="en-GB" sz="12800" dirty="0" smtClean="0">
                <a:solidFill>
                  <a:schemeClr val="accent1">
                    <a:lumMod val="75000"/>
                  </a:schemeClr>
                </a:solidFill>
              </a:rPr>
              <a:t>Altered social groups.</a:t>
            </a:r>
          </a:p>
          <a:p>
            <a:r>
              <a:rPr lang="en-GB" sz="12800" dirty="0" smtClean="0">
                <a:solidFill>
                  <a:schemeClr val="accent1">
                    <a:lumMod val="75000"/>
                  </a:schemeClr>
                </a:solidFill>
              </a:rPr>
              <a:t>Dislocation.</a:t>
            </a:r>
          </a:p>
          <a:p>
            <a:r>
              <a:rPr lang="en-GB" sz="12800" dirty="0" smtClean="0">
                <a:solidFill>
                  <a:schemeClr val="accent1">
                    <a:lumMod val="75000"/>
                  </a:schemeClr>
                </a:solidFill>
              </a:rPr>
              <a:t>Insecurities.</a:t>
            </a:r>
          </a:p>
          <a:p>
            <a:endParaRPr lang="en-GB" sz="1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2800" dirty="0" smtClean="0">
                <a:solidFill>
                  <a:schemeClr val="accent1">
                    <a:lumMod val="75000"/>
                  </a:schemeClr>
                </a:solidFill>
              </a:rPr>
              <a:t>Specific personal needs.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1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8499155" cy="88779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Life’s complex and has stress points</a:t>
            </a:r>
            <a:endParaRPr lang="en-GB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80" y="3974171"/>
            <a:ext cx="5629755" cy="2348571"/>
          </a:xfrm>
        </p:spPr>
      </p:pic>
      <p:sp>
        <p:nvSpPr>
          <p:cNvPr id="3" name="TextBox 2"/>
          <p:cNvSpPr txBox="1"/>
          <p:nvPr/>
        </p:nvSpPr>
        <p:spPr>
          <a:xfrm>
            <a:off x="1204332" y="1828800"/>
            <a:ext cx="2653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Transition   Transfer   </a:t>
            </a:r>
          </a:p>
          <a:p>
            <a:endParaRPr lang="en-GB" dirty="0"/>
          </a:p>
          <a:p>
            <a:r>
              <a:rPr lang="en-GB" dirty="0" smtClean="0"/>
              <a:t>Induction?   </a:t>
            </a:r>
          </a:p>
          <a:p>
            <a:endParaRPr lang="en-GB" dirty="0"/>
          </a:p>
          <a:p>
            <a:r>
              <a:rPr lang="en-GB" dirty="0" smtClean="0"/>
              <a:t>Settling period? </a:t>
            </a:r>
          </a:p>
          <a:p>
            <a:endParaRPr lang="en-GB" dirty="0"/>
          </a:p>
          <a:p>
            <a:r>
              <a:rPr lang="en-GB" dirty="0" smtClean="0"/>
              <a:t>Mentoring?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263161" y="1486475"/>
            <a:ext cx="3698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Home to </a:t>
            </a:r>
            <a:r>
              <a:rPr lang="en-GB" dirty="0" err="1">
                <a:solidFill>
                  <a:srgbClr val="00B050"/>
                </a:solidFill>
              </a:rPr>
              <a:t>ANOther</a:t>
            </a:r>
            <a:r>
              <a:rPr lang="en-GB" dirty="0">
                <a:solidFill>
                  <a:srgbClr val="00B050"/>
                </a:solidFill>
              </a:rPr>
              <a:t>.</a:t>
            </a:r>
          </a:p>
          <a:p>
            <a:r>
              <a:rPr lang="en-GB" dirty="0">
                <a:solidFill>
                  <a:srgbClr val="00B050"/>
                </a:solidFill>
              </a:rPr>
              <a:t>Home to pre-school.</a:t>
            </a:r>
          </a:p>
          <a:p>
            <a:r>
              <a:rPr lang="en-GB" dirty="0">
                <a:solidFill>
                  <a:srgbClr val="00B050"/>
                </a:solidFill>
              </a:rPr>
              <a:t>Pre-school to EYFS</a:t>
            </a:r>
            <a:r>
              <a:rPr lang="en-GB" dirty="0" smtClean="0">
                <a:solidFill>
                  <a:srgbClr val="00B050"/>
                </a:solidFill>
              </a:rPr>
              <a:t>.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EYFS to Infants (KS1</a:t>
            </a:r>
            <a:r>
              <a:rPr lang="en-GB" dirty="0" smtClean="0">
                <a:solidFill>
                  <a:srgbClr val="00B050"/>
                </a:solidFill>
              </a:rPr>
              <a:t>)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Infants (KS1) to Juniors (KS2</a:t>
            </a:r>
            <a:r>
              <a:rPr lang="en-GB" dirty="0" smtClean="0">
                <a:solidFill>
                  <a:srgbClr val="00B050"/>
                </a:solidFill>
              </a:rPr>
              <a:t>)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Juniors (KS2) to Secondary (KS3)</a:t>
            </a:r>
          </a:p>
          <a:p>
            <a:r>
              <a:rPr lang="en-GB" dirty="0">
                <a:solidFill>
                  <a:srgbClr val="00B050"/>
                </a:solidFill>
              </a:rPr>
              <a:t>KS3 to KS4 (GCSE</a:t>
            </a:r>
            <a:r>
              <a:rPr lang="en-GB" dirty="0" smtClean="0">
                <a:solidFill>
                  <a:srgbClr val="00B050"/>
                </a:solidFill>
              </a:rPr>
              <a:t>)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KS4 to </a:t>
            </a:r>
            <a:r>
              <a:rPr lang="en-GB" dirty="0" smtClean="0">
                <a:solidFill>
                  <a:srgbClr val="00B050"/>
                </a:solidFill>
              </a:rPr>
              <a:t>KS5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University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Work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390272" y="21964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6390272" y="27788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6390272" y="33685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6390272" y="44467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6390272" y="50342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6390272" y="5546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6390272" y="16438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3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From well known to unknown; continuity and progression?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3772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By July, a Primary </a:t>
            </a:r>
            <a:r>
              <a:rPr lang="en-GB" dirty="0" smtClean="0"/>
              <a:t>class teacher </a:t>
            </a:r>
            <a:r>
              <a:rPr lang="en-GB" dirty="0" smtClean="0"/>
              <a:t>will know their children inside-out, across a wide spectrum of achievements.</a:t>
            </a:r>
          </a:p>
          <a:p>
            <a:r>
              <a:rPr lang="en-GB" dirty="0" smtClean="0"/>
              <a:t>In September, the receiving teacher will not know them in as much detail and the teacher(s) may be unknown to the children.</a:t>
            </a:r>
          </a:p>
          <a:p>
            <a:r>
              <a:rPr lang="en-GB" dirty="0" smtClean="0"/>
              <a:t>Constants should include; behaviour expectations, curricular continuity in areas such as reading &amp; shared personal learning achievements and needs.</a:t>
            </a:r>
          </a:p>
          <a:p>
            <a:endParaRPr lang="en-GB" dirty="0" smtClean="0"/>
          </a:p>
          <a:p>
            <a:r>
              <a:rPr lang="en-GB" dirty="0" smtClean="0"/>
              <a:t>Teacher awareness and engagement (TS6) should support evidenced adaptations (TS5) to needs. September likely to be high priority.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Planned </a:t>
            </a:r>
            <a:r>
              <a:rPr lang="en-GB" dirty="0">
                <a:solidFill>
                  <a:srgbClr val="FF0000"/>
                </a:solidFill>
              </a:rPr>
              <a:t>settling back/in period? </a:t>
            </a:r>
            <a:r>
              <a:rPr lang="en-GB" dirty="0"/>
              <a:t>Long term planning. (TS4) </a:t>
            </a:r>
          </a:p>
          <a:p>
            <a:pPr lvl="0">
              <a:buClr>
                <a:srgbClr val="D34817">
                  <a:lumMod val="75000"/>
                </a:srgbClr>
              </a:buClr>
            </a:pPr>
            <a:r>
              <a:rPr lang="en-GB" dirty="0" smtClean="0">
                <a:solidFill>
                  <a:srgbClr val="FF0000"/>
                </a:solidFill>
              </a:rPr>
              <a:t>Restoring status quo from July/ recalibration of expectations?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9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5" y="221635"/>
            <a:ext cx="6556248" cy="86157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Information Exchange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380" y="1083213"/>
            <a:ext cx="10949451" cy="5641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</a:rPr>
              <a:t>C</a:t>
            </a:r>
            <a:r>
              <a:rPr lang="en-GB" sz="3200" dirty="0" smtClean="0">
                <a:solidFill>
                  <a:srgbClr val="FF0000"/>
                </a:solidFill>
              </a:rPr>
              <a:t>ontinuity and progression, or discontinuity and regression?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B050"/>
                </a:solidFill>
              </a:rPr>
              <a:t>Understanding </a:t>
            </a:r>
            <a:r>
              <a:rPr lang="en-GB" dirty="0">
                <a:solidFill>
                  <a:srgbClr val="00B050"/>
                </a:solidFill>
              </a:rPr>
              <a:t>prior </a:t>
            </a:r>
            <a:r>
              <a:rPr lang="en-GB" dirty="0" smtClean="0">
                <a:solidFill>
                  <a:srgbClr val="00B050"/>
                </a:solidFill>
              </a:rPr>
              <a:t>approaches; professionalism?</a:t>
            </a:r>
            <a:endParaRPr lang="en-GB" dirty="0">
              <a:solidFill>
                <a:srgbClr val="00B050"/>
              </a:solidFill>
            </a:endParaRPr>
          </a:p>
          <a:p>
            <a:r>
              <a:rPr lang="en-GB" dirty="0" smtClean="0"/>
              <a:t>Data may not describe the whole child.</a:t>
            </a:r>
          </a:p>
          <a:p>
            <a:endParaRPr lang="en-GB" dirty="0" smtClean="0"/>
          </a:p>
          <a:p>
            <a:r>
              <a:rPr lang="en-GB" dirty="0" smtClean="0"/>
              <a:t>Personal </a:t>
            </a:r>
            <a:r>
              <a:rPr lang="en-GB" dirty="0"/>
              <a:t>and individual? </a:t>
            </a:r>
          </a:p>
          <a:p>
            <a:r>
              <a:rPr lang="en-GB" dirty="0" smtClean="0"/>
              <a:t>Curricular </a:t>
            </a:r>
            <a:r>
              <a:rPr lang="en-GB" dirty="0"/>
              <a:t>achievements? </a:t>
            </a:r>
            <a:r>
              <a:rPr lang="en-GB" dirty="0">
                <a:solidFill>
                  <a:schemeClr val="accent2"/>
                </a:solidFill>
              </a:rPr>
              <a:t>Selective portfolio, or work example. or continue to work in same books from year end to year beginning</a:t>
            </a:r>
            <a:r>
              <a:rPr lang="en-GB" dirty="0" smtClean="0">
                <a:solidFill>
                  <a:schemeClr val="accent2"/>
                </a:solidFill>
              </a:rPr>
              <a:t>? </a:t>
            </a:r>
          </a:p>
          <a:p>
            <a:r>
              <a:rPr lang="en-GB" dirty="0" smtClean="0"/>
              <a:t>Curricular; personal learning targets/gaps/needs…</a:t>
            </a:r>
          </a:p>
          <a:p>
            <a:r>
              <a:rPr lang="en-GB" dirty="0" smtClean="0"/>
              <a:t>Additional achievements?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Issues?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How to ensure rapid recovery to July performance levels? (</a:t>
            </a:r>
            <a:r>
              <a:rPr lang="en-GB" dirty="0" smtClean="0">
                <a:solidFill>
                  <a:srgbClr val="FF0000"/>
                </a:solidFill>
              </a:rPr>
              <a:t>TS6,5&amp;2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r>
              <a:rPr lang="en-GB" dirty="0">
                <a:solidFill>
                  <a:srgbClr val="FF0000"/>
                </a:solidFill>
              </a:rPr>
              <a:t>Re-establishing expectations; behaviour and curriculum? (</a:t>
            </a:r>
            <a:r>
              <a:rPr lang="en-GB" dirty="0" smtClean="0">
                <a:solidFill>
                  <a:srgbClr val="FF0000"/>
                </a:solidFill>
              </a:rPr>
              <a:t>TS1,7)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3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Transition point; In-school/ between schools</a:t>
            </a:r>
            <a:endParaRPr lang="en-GB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71" y="1990152"/>
            <a:ext cx="3611365" cy="453943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518" y="2194559"/>
            <a:ext cx="6068912" cy="433502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Good transition is an ethos thing…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Good transition is what good schools and teachers do…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Good transition ensures continuity and progression.</a:t>
            </a:r>
          </a:p>
          <a:p>
            <a:r>
              <a:rPr lang="en-GB" dirty="0" smtClean="0"/>
              <a:t>Talk together, so that the receiving school:-</a:t>
            </a:r>
          </a:p>
          <a:p>
            <a:r>
              <a:rPr lang="en-GB" dirty="0" smtClean="0"/>
              <a:t>Understands the earlier contexts </a:t>
            </a:r>
          </a:p>
          <a:p>
            <a:r>
              <a:rPr lang="en-GB" dirty="0" smtClean="0"/>
              <a:t>Accepts prior professional judgements through moderation activity. </a:t>
            </a:r>
          </a:p>
          <a:p>
            <a:r>
              <a:rPr lang="en-GB" sz="3200" dirty="0" smtClean="0">
                <a:solidFill>
                  <a:schemeClr val="accent2"/>
                </a:solidFill>
              </a:rPr>
              <a:t>24652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8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89572"/>
            <a:ext cx="10058400" cy="1304692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How good is transition, transfer and induction? </a:t>
            </a:r>
            <a:br>
              <a:rPr lang="en-GB" sz="2400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>Do you Ask Them?</a:t>
            </a:r>
            <a:br>
              <a:rPr lang="en-GB" sz="3200" dirty="0" smtClean="0">
                <a:solidFill>
                  <a:srgbClr val="FF0000"/>
                </a:solidFill>
              </a:rPr>
            </a:b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94229"/>
            <a:ext cx="6765857" cy="517347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P</a:t>
            </a:r>
            <a:r>
              <a:rPr lang="en-GB" dirty="0" smtClean="0"/>
              <a:t>articipants; parents, children and teachers.</a:t>
            </a:r>
          </a:p>
          <a:p>
            <a:endParaRPr lang="en-GB" dirty="0" smtClean="0"/>
          </a:p>
          <a:p>
            <a:r>
              <a:rPr lang="en-GB" dirty="0" smtClean="0"/>
              <a:t>Quality</a:t>
            </a:r>
            <a:r>
              <a:rPr lang="en-GB" dirty="0"/>
              <a:t> </a:t>
            </a:r>
            <a:r>
              <a:rPr lang="en-GB" dirty="0" smtClean="0"/>
              <a:t>and accessibility of communication and paperwork.</a:t>
            </a:r>
          </a:p>
          <a:p>
            <a:r>
              <a:rPr lang="en-GB" dirty="0" smtClean="0"/>
              <a:t>Timing of meetings prior to and during transition.</a:t>
            </a:r>
          </a:p>
          <a:p>
            <a:r>
              <a:rPr lang="en-GB" dirty="0" smtClean="0"/>
              <a:t>Induction day(s).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Impact assessment? </a:t>
            </a:r>
          </a:p>
          <a:p>
            <a:r>
              <a:rPr lang="en-GB" dirty="0" smtClean="0"/>
              <a:t>WWW and EBI question?</a:t>
            </a:r>
          </a:p>
          <a:p>
            <a:r>
              <a:rPr lang="en-GB" dirty="0" smtClean="0"/>
              <a:t>Specific adaptations for vulnerable children?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What about in-year transition?</a:t>
            </a:r>
          </a:p>
          <a:p>
            <a:r>
              <a:rPr lang="en-GB" dirty="0" smtClean="0"/>
              <a:t>Evaluation, reflection, feedback and alterations?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38158" y="3051386"/>
            <a:ext cx="3233854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2"/>
                </a:solidFill>
              </a:rPr>
              <a:t>Communicate</a:t>
            </a:r>
          </a:p>
          <a:p>
            <a:endParaRPr lang="en-GB" sz="3600" dirty="0">
              <a:solidFill>
                <a:schemeClr val="accent2"/>
              </a:solidFill>
            </a:endParaRPr>
          </a:p>
          <a:p>
            <a:r>
              <a:rPr lang="en-GB" sz="3600" dirty="0" smtClean="0">
                <a:solidFill>
                  <a:schemeClr val="accent2"/>
                </a:solidFill>
              </a:rPr>
              <a:t>“</a:t>
            </a:r>
            <a:r>
              <a:rPr lang="en-GB" sz="3600" dirty="0">
                <a:solidFill>
                  <a:schemeClr val="accent2"/>
                </a:solidFill>
              </a:rPr>
              <a:t>You said, </a:t>
            </a:r>
            <a:endParaRPr lang="en-GB" sz="3600" dirty="0" smtClean="0">
              <a:solidFill>
                <a:schemeClr val="accent2"/>
              </a:solidFill>
            </a:endParaRPr>
          </a:p>
          <a:p>
            <a:r>
              <a:rPr lang="en-GB" sz="3600" dirty="0" smtClean="0">
                <a:solidFill>
                  <a:schemeClr val="accent2"/>
                </a:solidFill>
              </a:rPr>
              <a:t>we </a:t>
            </a:r>
            <a:r>
              <a:rPr lang="en-GB" sz="3600" dirty="0">
                <a:solidFill>
                  <a:schemeClr val="accent2"/>
                </a:solidFill>
              </a:rPr>
              <a:t>thought, we decided.”</a:t>
            </a:r>
            <a:br>
              <a:rPr lang="en-GB" sz="3600" dirty="0">
                <a:solidFill>
                  <a:schemeClr val="accent2"/>
                </a:solidFill>
              </a:rPr>
            </a:br>
            <a:endParaRPr lang="en-GB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Bernard Shaw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3200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 man I know who behaves sensibly is my tailor; he takes my measurements anew each time he sees me. The rest go on with their old measurements and expect me to fit them.</a:t>
            </a:r>
            <a:r>
              <a:rPr lang="en-GB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6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170</TotalTime>
  <Words>483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Rockwell</vt:lpstr>
      <vt:lpstr>Rockwell Condensed</vt:lpstr>
      <vt:lpstr>Times New Roman</vt:lpstr>
      <vt:lpstr>Wingdings</vt:lpstr>
      <vt:lpstr>Wood Type</vt:lpstr>
      <vt:lpstr>TRansition</vt:lpstr>
      <vt:lpstr>Transition</vt:lpstr>
      <vt:lpstr>Life’s complex and has stress points</vt:lpstr>
      <vt:lpstr>From well known to unknown; continuity and progression?</vt:lpstr>
      <vt:lpstr>Information Exchange</vt:lpstr>
      <vt:lpstr>Transition point; In-school/ between schools</vt:lpstr>
      <vt:lpstr>How good is transition, transfer and induction?  Do you Ask Them? </vt:lpstr>
      <vt:lpstr>George Bernard Shaw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</dc:title>
  <dc:creator>Chris Chivers</dc:creator>
  <cp:lastModifiedBy>Chris Chivers</cp:lastModifiedBy>
  <cp:revision>24</cp:revision>
  <dcterms:created xsi:type="dcterms:W3CDTF">2016-06-20T12:54:06Z</dcterms:created>
  <dcterms:modified xsi:type="dcterms:W3CDTF">2016-09-24T09:16:58Z</dcterms:modified>
</cp:coreProperties>
</file>